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8"/>
  </p:notesMasterIdLst>
  <p:sldIdLst>
    <p:sldId id="342" r:id="rId2"/>
    <p:sldId id="343" r:id="rId3"/>
    <p:sldId id="344" r:id="rId4"/>
    <p:sldId id="345" r:id="rId5"/>
    <p:sldId id="374" r:id="rId6"/>
    <p:sldId id="256" r:id="rId7"/>
    <p:sldId id="349" r:id="rId8"/>
    <p:sldId id="262" r:id="rId9"/>
    <p:sldId id="373" r:id="rId10"/>
    <p:sldId id="367" r:id="rId11"/>
    <p:sldId id="356" r:id="rId12"/>
    <p:sldId id="328" r:id="rId13"/>
    <p:sldId id="346" r:id="rId14"/>
    <p:sldId id="371" r:id="rId15"/>
    <p:sldId id="375" r:id="rId16"/>
    <p:sldId id="347" r:id="rId17"/>
  </p:sldIdLst>
  <p:sldSz cx="12161838" cy="6858000"/>
  <p:notesSz cx="6858000" cy="9144000"/>
  <p:embeddedFontLst>
    <p:embeddedFont>
      <p:font typeface="Fira Sans Extra Condensed" panose="020B0503050000020004" pitchFamily="34" charset="0"/>
      <p:regular r:id="rId19"/>
      <p:bold r:id="rId20"/>
      <p:italic r:id="rId21"/>
      <p:boldItalic r:id="rId22"/>
    </p:embeddedFont>
    <p:embeddedFont>
      <p:font typeface="Gloria Hallelujah" panose="020B0604020202020204" charset="0"/>
      <p:regular r:id="rId23"/>
    </p:embeddedFont>
    <p:embeddedFont>
      <p:font typeface="HP001 4 hàng" panose="020B0603050302020204" pitchFamily="34" charset="0"/>
      <p:regular r:id="rId24"/>
      <p:bold r:id="rId25"/>
    </p:embeddedFont>
    <p:embeddedFont>
      <p:font typeface="HP001 5 hàng" panose="020B0603050302020204" pitchFamily="34" charset="0"/>
      <p:regular r:id="rId26"/>
      <p:bold r:id="rId27"/>
    </p:embeddedFont>
    <p:embeddedFont>
      <p:font typeface="Maven Pro" panose="020B0604020202020204" charset="0"/>
      <p:regular r:id="rId28"/>
      <p:bold r:id="rId29"/>
    </p:embeddedFont>
    <p:embeddedFont>
      <p:font typeface="Nunito" pitchFamily="2" charset="0"/>
      <p:regular r:id="rId30"/>
      <p:bold r:id="rId31"/>
      <p:italic r:id="rId32"/>
      <p:boldItalic r:id="rId33"/>
    </p:embeddedFont>
    <p:embeddedFont>
      <p:font typeface="Raleway" pitchFamily="2" charset="0"/>
      <p:regular r:id="rId34"/>
      <p:bold r:id="rId35"/>
      <p:italic r:id="rId36"/>
      <p:boldItalic r:id="rId37"/>
    </p:embeddedFont>
    <p:embeddedFont>
      <p:font typeface="Raleway SemiBold"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AF6"/>
    <a:srgbClr val="B2F7EF"/>
    <a:srgbClr val="FE2178"/>
    <a:srgbClr val="FFE652"/>
    <a:srgbClr val="96CAA0"/>
    <a:srgbClr val="F5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3610" autoAdjust="0"/>
  </p:normalViewPr>
  <p:slideViewPr>
    <p:cSldViewPr snapToGrid="0">
      <p:cViewPr>
        <p:scale>
          <a:sx n="50" d="100"/>
          <a:sy n="50" d="100"/>
        </p:scale>
        <p:origin x="1440" y="27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quan điểm của người soạn: GV nên HDHS tự căn hình thức cân đối trang vở, k nên máy móc về việc lùi mấy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 HS trình bày vở bài 3</a:t>
            </a:r>
          </a:p>
        </p:txBody>
      </p:sp>
    </p:spTree>
    <p:extLst>
      <p:ext uri="{BB962C8B-B14F-4D97-AF65-F5344CB8AC3E}">
        <p14:creationId xmlns:p14="http://schemas.microsoft.com/office/powerpoint/2010/main" val="325764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r>
              <a:rPr lang="en-US"/>
              <a:t>GV nhắc lại bố cục khi viết 1 đoạn văn</a:t>
            </a:r>
          </a:p>
          <a:p>
            <a:pPr marL="0" lvl="0" indent="0" algn="l" rtl="0">
              <a:spcBef>
                <a:spcPts val="0"/>
              </a:spcBef>
              <a:spcAft>
                <a:spcPts val="0"/>
              </a:spcAft>
              <a:buNone/>
            </a:pPr>
            <a:endParaRPr lang="en-US"/>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735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93b7d781b5_0_68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93b7d781b5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điều chỉnh nếu thấy chưa hợp lí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115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7376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56173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546188" y="-194406"/>
            <a:ext cx="5583147"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26471" y="290321"/>
            <a:ext cx="1594548" cy="144895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1744" y="3815372"/>
            <a:ext cx="356048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71215" y="5548019"/>
            <a:ext cx="4035318"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16661" y="-495099"/>
            <a:ext cx="4824241"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73488" y="897953"/>
            <a:ext cx="6614795"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48614" y="2085493"/>
            <a:ext cx="10264543"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26078" y="5475682"/>
            <a:ext cx="294966"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87843" y="6167670"/>
            <a:ext cx="287197"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24251" y="3399012"/>
            <a:ext cx="326429" cy="294966"/>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35157" y="305217"/>
            <a:ext cx="704642"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7231" y="1310427"/>
            <a:ext cx="295696" cy="267183"/>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69011" y="6260910"/>
            <a:ext cx="1366365"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67" r:id="rId6"/>
    <p:sldLayoutId id="2147483675" r:id="rId7"/>
    <p:sldLayoutId id="2147483676" r:id="rId8"/>
    <p:sldLayoutId id="2147483677"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nvGraphicFramePr>
        <p:xfrm>
          <a:off x="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415" y="5092307"/>
            <a:ext cx="1387690" cy="18872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738373" y="5109167"/>
            <a:ext cx="1370901" cy="18872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743042" y="5227005"/>
            <a:ext cx="2169344" cy="1992330"/>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942385" y="4972061"/>
            <a:ext cx="2497567" cy="19043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C9DF1AC-B28F-07DC-1B09-36D6F6FE85EB}"/>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23" name="TextBox 22">
            <a:extLst>
              <a:ext uri="{FF2B5EF4-FFF2-40B4-BE49-F238E27FC236}">
                <a16:creationId xmlns:a16="http://schemas.microsoft.com/office/drawing/2014/main" id="{75541EDB-C8B2-DD7E-8802-43B0F95D124A}"/>
              </a:ext>
            </a:extLst>
          </p:cNvPr>
          <p:cNvSpPr txBox="1"/>
          <p:nvPr/>
        </p:nvSpPr>
        <p:spPr>
          <a:xfrm>
            <a:off x="4891486" y="-1261392"/>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14" name="TextBox 13">
            <a:extLst>
              <a:ext uri="{FF2B5EF4-FFF2-40B4-BE49-F238E27FC236}">
                <a16:creationId xmlns:a16="http://schemas.microsoft.com/office/drawing/2014/main" id="{9431E0C9-71FC-B90F-B050-C7E74D26AA75}"/>
              </a:ext>
            </a:extLst>
          </p:cNvPr>
          <p:cNvSpPr txBox="1"/>
          <p:nvPr/>
        </p:nvSpPr>
        <p:spPr>
          <a:xfrm>
            <a:off x="1956435" y="139944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6" name="TextBox 15">
            <a:extLst>
              <a:ext uri="{FF2B5EF4-FFF2-40B4-BE49-F238E27FC236}">
                <a16:creationId xmlns:a16="http://schemas.microsoft.com/office/drawing/2014/main" id="{CB8E68AE-8986-0D99-77EF-9FA937AF39E8}"/>
              </a:ext>
            </a:extLst>
          </p:cNvPr>
          <p:cNvSpPr txBox="1"/>
          <p:nvPr/>
        </p:nvSpPr>
        <p:spPr>
          <a:xfrm>
            <a:off x="1004707" y="3392601"/>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V</a:t>
            </a:r>
            <a:r>
              <a:rPr lang="el-GR" sz="5400" b="1">
                <a:solidFill>
                  <a:srgbClr val="7030A0"/>
                </a:solidFill>
                <a:latin typeface="HP001 4 hàng" panose="020B0603050302020204" pitchFamily="34" charset="0"/>
              </a:rPr>
              <a:t>Η</a:t>
            </a:r>
            <a:r>
              <a:rPr lang="en-US" sz="5400" b="1">
                <a:solidFill>
                  <a:srgbClr val="7030A0"/>
                </a:solidFill>
                <a:latin typeface="HP001 4 hàng" panose="020B0603050302020204" pitchFamily="34" charset="0"/>
              </a:rPr>
              <a:t>Ğt đĲn văn włu Ǉì</a:t>
            </a:r>
            <a:r>
              <a:rPr lang="el-GR" sz="5400" b="1">
                <a:solidFill>
                  <a:srgbClr val="7030A0"/>
                </a:solidFill>
                <a:latin typeface="HP001 4 hàng" panose="020B0603050302020204" pitchFamily="34" charset="0"/>
              </a:rPr>
              <a:t>ζ </a:t>
            </a:r>
            <a:r>
              <a:rPr lang="en-US" sz="5400" b="1">
                <a:solidFill>
                  <a:srgbClr val="7030A0"/>
                </a:solidFill>
                <a:latin typeface="HP001 4 hàng" panose="020B0603050302020204" pitchFamily="34" charset="0"/>
              </a:rPr>
              <a:t>cảm, cảm xúc</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71D6DCA7-6F61-4E5B-68A8-7E4F6F493AB4}"/>
              </a:ext>
            </a:extLst>
          </p:cNvPr>
          <p:cNvSpPr txBox="1"/>
          <p:nvPr/>
        </p:nvSpPr>
        <p:spPr>
          <a:xfrm>
            <a:off x="4038182" y="2412833"/>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19" name="TextBox 18">
            <a:extLst>
              <a:ext uri="{FF2B5EF4-FFF2-40B4-BE49-F238E27FC236}">
                <a16:creationId xmlns:a16="http://schemas.microsoft.com/office/drawing/2014/main" id="{03C8B068-6523-6672-69D1-1B958EB69AF9}"/>
              </a:ext>
            </a:extLst>
          </p:cNvPr>
          <p:cNvSpPr txBox="1"/>
          <p:nvPr/>
        </p:nvSpPr>
        <p:spPr>
          <a:xfrm>
            <a:off x="1374167" y="4410452"/>
            <a:ext cx="12232005" cy="923330"/>
          </a:xfrm>
          <a:prstGeom prst="rect">
            <a:avLst/>
          </a:prstGeom>
          <a:noFill/>
        </p:spPr>
        <p:txBody>
          <a:bodyPr wrap="square" rtlCol="0">
            <a:spAutoFit/>
          </a:bodyPr>
          <a:lstStyle/>
          <a:p>
            <a:pPr defTabSz="739683">
              <a:buClrTx/>
              <a:defRPr/>
            </a:pPr>
            <a:r>
              <a:rPr lang="vi-VN" sz="5400" b="1">
                <a:solidFill>
                  <a:srgbClr val="7030A0"/>
                </a:solidFill>
                <a:latin typeface="HP001 4 hàng" panose="020B0603050302020204" pitchFamily="34" charset="0"/>
              </a:rPr>
              <a:t>đĒ v</a:t>
            </a:r>
            <a:r>
              <a:rPr lang="el-GR" sz="5400" b="1">
                <a:solidFill>
                  <a:srgbClr val="7030A0"/>
                </a:solidFill>
                <a:latin typeface="HP001 4 hàng" panose="020B0603050302020204" pitchFamily="34" charset="0"/>
              </a:rPr>
              <a:t>Π </a:t>
            </a:r>
            <a:r>
              <a:rPr lang="vi-VN" sz="5400" b="1">
                <a:solidFill>
                  <a:srgbClr val="7030A0"/>
                </a:solidFill>
                <a:latin typeface="HP001 4 hàng" panose="020B0603050302020204" pitchFamily="34" charset="0"/>
              </a:rPr>
              <a:t>jŎ wgưƟ jà em </a:t>
            </a:r>
            <a:r>
              <a:rPr lang="el-GR" sz="5400" b="1">
                <a:solidFill>
                  <a:srgbClr val="7030A0"/>
                </a:solidFill>
                <a:latin typeface="HP001 4 hàng" panose="020B0603050302020204" pitchFamily="34" charset="0"/>
              </a:rPr>
              <a:t>ΐ</a:t>
            </a:r>
            <a:r>
              <a:rPr lang="vi-VN" sz="5400" b="1">
                <a:solidFill>
                  <a:srgbClr val="7030A0"/>
                </a:solidFill>
                <a:latin typeface="HP001 4 hàng" panose="020B0603050302020204" pitchFamily="34" charset="0"/>
              </a:rPr>
              <a:t>êu Ǖ</a:t>
            </a:r>
            <a:r>
              <a:rPr lang="el-GR" sz="5400" b="1">
                <a:solidFill>
                  <a:srgbClr val="7030A0"/>
                </a:solidFill>
                <a:latin typeface="HP001 4 hàng" panose="020B0603050302020204" pitchFamily="34" charset="0"/>
              </a:rPr>
              <a:t>ί</a:t>
            </a:r>
            <a:r>
              <a:rPr lang="vi-VN" sz="5400" b="1">
                <a:solidFill>
                  <a:srgbClr val="7030A0"/>
                </a:solidFill>
                <a:latin typeface="HP001 4 hàng" panose="020B0603050302020204" pitchFamily="34" charset="0"/>
              </a:rPr>
              <a:t>ý</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646331"/>
          </a:xfrm>
          <a:prstGeom prst="rect">
            <a:avLst/>
          </a:prstGeom>
          <a:noFill/>
        </p:spPr>
        <p:txBody>
          <a:bodyPr wrap="square" rtlCol="0">
            <a:spAutoFit/>
          </a:bodyPr>
          <a:lstStyle/>
          <a:p>
            <a:pPr algn="just"/>
            <a:r>
              <a:rPr lang="en-US" sz="3600">
                <a:solidFill>
                  <a:srgbClr val="FF0000"/>
                </a:solidFill>
              </a:rPr>
              <a:t>2</a:t>
            </a:r>
            <a:r>
              <a:rPr lang="en-US" sz="3600"/>
              <a:t>. Trao đổi về bài viết của em với bạn bè.</a:t>
            </a:r>
          </a:p>
        </p:txBody>
      </p:sp>
      <p:pic>
        <p:nvPicPr>
          <p:cNvPr id="4" name="Picture 3">
            <a:extLst>
              <a:ext uri="{FF2B5EF4-FFF2-40B4-BE49-F238E27FC236}">
                <a16:creationId xmlns:a16="http://schemas.microsoft.com/office/drawing/2014/main" id="{55A9AE35-CCAF-9F79-976E-E3563059A91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5130" t="44812" r="32333" b="31670"/>
          <a:stretch/>
        </p:blipFill>
        <p:spPr>
          <a:xfrm>
            <a:off x="1441286" y="1608083"/>
            <a:ext cx="8961767" cy="3641834"/>
          </a:xfrm>
          <a:prstGeom prst="rect">
            <a:avLst/>
          </a:prstGeom>
        </p:spPr>
      </p:pic>
    </p:spTree>
    <p:extLst>
      <p:ext uri="{BB962C8B-B14F-4D97-AF65-F5344CB8AC3E}">
        <p14:creationId xmlns:p14="http://schemas.microsoft.com/office/powerpoint/2010/main" val="1720368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a:xfrm>
            <a:off x="957625" y="-44461"/>
            <a:ext cx="10246588" cy="1005600"/>
          </a:xfrm>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1025893579"/>
              </p:ext>
            </p:extLst>
          </p:nvPr>
        </p:nvGraphicFramePr>
        <p:xfrm>
          <a:off x="0" y="89708"/>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9" name="TextBox 8">
            <a:extLst>
              <a:ext uri="{FF2B5EF4-FFF2-40B4-BE49-F238E27FC236}">
                <a16:creationId xmlns:a16="http://schemas.microsoft.com/office/drawing/2014/main" id="{3C65EC8B-C2CD-5385-0773-B311DFC93EB2}"/>
              </a:ext>
            </a:extLst>
          </p:cNvPr>
          <p:cNvSpPr txBox="1"/>
          <p:nvPr/>
        </p:nvSpPr>
        <p:spPr>
          <a:xfrm>
            <a:off x="957625" y="5639361"/>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5 hàng" panose="020B0603050302020204" pitchFamily="34" charset="0"/>
                <a:ea typeface="+mn-ea"/>
                <a:cs typeface="HP001 5H Normal" panose="020B0603050302020204" pitchFamily="34" charset="0"/>
              </a:rPr>
              <a:t>1.</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8" name="Picture 7">
            <a:extLst>
              <a:ext uri="{FF2B5EF4-FFF2-40B4-BE49-F238E27FC236}">
                <a16:creationId xmlns:a16="http://schemas.microsoft.com/office/drawing/2014/main" id="{768B9D27-3E7B-F1B4-426D-1645575C6917}"/>
              </a:ext>
            </a:extLst>
          </p:cNvPr>
          <p:cNvPicPr>
            <a:picLocks noChangeAspect="1"/>
          </p:cNvPicPr>
          <p:nvPr/>
        </p:nvPicPr>
        <p:blipFill>
          <a:blip r:embed="rId3"/>
          <a:stretch>
            <a:fillRect/>
          </a:stretch>
        </p:blipFill>
        <p:spPr>
          <a:xfrm>
            <a:off x="1677911" y="385813"/>
            <a:ext cx="11839458" cy="1335140"/>
          </a:xfrm>
          <a:prstGeom prst="rect">
            <a:avLst/>
          </a:prstGeom>
        </p:spPr>
      </p:pic>
      <p:pic>
        <p:nvPicPr>
          <p:cNvPr id="11" name="Picture 10">
            <a:extLst>
              <a:ext uri="{FF2B5EF4-FFF2-40B4-BE49-F238E27FC236}">
                <a16:creationId xmlns:a16="http://schemas.microsoft.com/office/drawing/2014/main" id="{F7D96F78-415A-770D-AC9E-A7AE25472538}"/>
              </a:ext>
            </a:extLst>
          </p:cNvPr>
          <p:cNvPicPr>
            <a:picLocks noChangeAspect="1"/>
          </p:cNvPicPr>
          <p:nvPr/>
        </p:nvPicPr>
        <p:blipFill>
          <a:blip r:embed="rId4"/>
          <a:stretch>
            <a:fillRect/>
          </a:stretch>
        </p:blipFill>
        <p:spPr>
          <a:xfrm>
            <a:off x="3727310" y="1477113"/>
            <a:ext cx="4986960" cy="1335140"/>
          </a:xfrm>
          <a:prstGeom prst="rect">
            <a:avLst/>
          </a:prstGeom>
        </p:spPr>
      </p:pic>
      <p:pic>
        <p:nvPicPr>
          <p:cNvPr id="23" name="Picture 22">
            <a:extLst>
              <a:ext uri="{FF2B5EF4-FFF2-40B4-BE49-F238E27FC236}">
                <a16:creationId xmlns:a16="http://schemas.microsoft.com/office/drawing/2014/main" id="{BFD49128-4BBD-7764-CD3A-CEDE2706B7DF}"/>
              </a:ext>
            </a:extLst>
          </p:cNvPr>
          <p:cNvPicPr>
            <a:picLocks noChangeAspect="1"/>
          </p:cNvPicPr>
          <p:nvPr/>
        </p:nvPicPr>
        <p:blipFill>
          <a:blip r:embed="rId5"/>
          <a:stretch>
            <a:fillRect/>
          </a:stretch>
        </p:blipFill>
        <p:spPr>
          <a:xfrm>
            <a:off x="3710685" y="5495485"/>
            <a:ext cx="12046740" cy="1457070"/>
          </a:xfrm>
          <a:prstGeom prst="rect">
            <a:avLst/>
          </a:prstGeom>
        </p:spPr>
      </p:pic>
      <p:sp>
        <p:nvSpPr>
          <p:cNvPr id="27" name="TextBox 26">
            <a:extLst>
              <a:ext uri="{FF2B5EF4-FFF2-40B4-BE49-F238E27FC236}">
                <a16:creationId xmlns:a16="http://schemas.microsoft.com/office/drawing/2014/main" id="{16E8BF02-E4E7-8C1B-3F6E-6619EF3C844D}"/>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B2B09E84-3558-494B-8F1C-A612786698F2}"/>
              </a:ext>
            </a:extLst>
          </p:cNvPr>
          <p:cNvSpPr txBox="1"/>
          <p:nvPr/>
        </p:nvSpPr>
        <p:spPr>
          <a:xfrm>
            <a:off x="3330809" y="2600948"/>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VΗĞt đĲn văn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1DE626AA-8E43-79EB-E037-66908FBE3759}"/>
              </a:ext>
            </a:extLst>
          </p:cNvPr>
          <p:cNvSpPr txBox="1"/>
          <p:nvPr/>
        </p:nvSpPr>
        <p:spPr>
          <a:xfrm>
            <a:off x="1004707" y="3621201"/>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V</a:t>
            </a:r>
            <a:r>
              <a:rPr lang="el-GR" sz="5400" b="1">
                <a:solidFill>
                  <a:srgbClr val="7030A0"/>
                </a:solidFill>
                <a:latin typeface="HP001 4 hàng" panose="020B0603050302020204" pitchFamily="34" charset="0"/>
              </a:rPr>
              <a:t>Η</a:t>
            </a:r>
            <a:r>
              <a:rPr lang="en-US" sz="5400" b="1">
                <a:solidFill>
                  <a:srgbClr val="7030A0"/>
                </a:solidFill>
                <a:latin typeface="HP001 4 hàng" panose="020B0603050302020204" pitchFamily="34" charset="0"/>
              </a:rPr>
              <a:t>Ğt đĲn văn włu Ǉì</a:t>
            </a:r>
            <a:r>
              <a:rPr lang="el-GR" sz="5400" b="1">
                <a:solidFill>
                  <a:srgbClr val="7030A0"/>
                </a:solidFill>
                <a:latin typeface="HP001 4 hàng" panose="020B0603050302020204" pitchFamily="34" charset="0"/>
              </a:rPr>
              <a:t>ζ </a:t>
            </a:r>
            <a:r>
              <a:rPr lang="en-US" sz="5400" b="1">
                <a:solidFill>
                  <a:srgbClr val="7030A0"/>
                </a:solidFill>
                <a:latin typeface="HP001 4 hàng" panose="020B0603050302020204" pitchFamily="34" charset="0"/>
              </a:rPr>
              <a:t>cảm, cảm xúc</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E1BE4550-0F19-EBA2-B284-DDF9600699D2}"/>
              </a:ext>
            </a:extLst>
          </p:cNvPr>
          <p:cNvSpPr txBox="1"/>
          <p:nvPr/>
        </p:nvSpPr>
        <p:spPr>
          <a:xfrm>
            <a:off x="1374167" y="4639052"/>
            <a:ext cx="12232005" cy="923330"/>
          </a:xfrm>
          <a:prstGeom prst="rect">
            <a:avLst/>
          </a:prstGeom>
          <a:noFill/>
        </p:spPr>
        <p:txBody>
          <a:bodyPr wrap="square" rtlCol="0">
            <a:spAutoFit/>
          </a:bodyPr>
          <a:lstStyle/>
          <a:p>
            <a:pPr defTabSz="739683">
              <a:buClrTx/>
              <a:defRPr/>
            </a:pPr>
            <a:r>
              <a:rPr lang="vi-VN" sz="5400" b="1">
                <a:solidFill>
                  <a:srgbClr val="7030A0"/>
                </a:solidFill>
                <a:latin typeface="HP001 4 hàng" panose="020B0603050302020204" pitchFamily="34" charset="0"/>
              </a:rPr>
              <a:t>đĒ v</a:t>
            </a:r>
            <a:r>
              <a:rPr lang="el-GR" sz="5400" b="1">
                <a:solidFill>
                  <a:srgbClr val="7030A0"/>
                </a:solidFill>
                <a:latin typeface="HP001 4 hàng" panose="020B0603050302020204" pitchFamily="34" charset="0"/>
              </a:rPr>
              <a:t>Π </a:t>
            </a:r>
            <a:r>
              <a:rPr lang="vi-VN" sz="5400" b="1">
                <a:solidFill>
                  <a:srgbClr val="7030A0"/>
                </a:solidFill>
                <a:latin typeface="HP001 4 hàng" panose="020B0603050302020204" pitchFamily="34" charset="0"/>
              </a:rPr>
              <a:t>jŎ wgưƟ jà em </a:t>
            </a:r>
            <a:r>
              <a:rPr lang="el-GR" sz="5400" b="1">
                <a:solidFill>
                  <a:srgbClr val="7030A0"/>
                </a:solidFill>
                <a:latin typeface="HP001 4 hàng" panose="020B0603050302020204" pitchFamily="34" charset="0"/>
              </a:rPr>
              <a:t>ΐ</a:t>
            </a:r>
            <a:r>
              <a:rPr lang="vi-VN" sz="5400" b="1">
                <a:solidFill>
                  <a:srgbClr val="7030A0"/>
                </a:solidFill>
                <a:latin typeface="HP001 4 hàng" panose="020B0603050302020204" pitchFamily="34" charset="0"/>
              </a:rPr>
              <a:t>êu Ǖ</a:t>
            </a:r>
            <a:r>
              <a:rPr lang="el-GR" sz="5400" b="1">
                <a:solidFill>
                  <a:srgbClr val="7030A0"/>
                </a:solidFill>
                <a:latin typeface="HP001 4 hàng" panose="020B0603050302020204" pitchFamily="34" charset="0"/>
              </a:rPr>
              <a:t>ί</a:t>
            </a:r>
            <a:r>
              <a:rPr lang="vi-VN" sz="5400" b="1">
                <a:solidFill>
                  <a:srgbClr val="7030A0"/>
                </a:solidFill>
                <a:latin typeface="HP001 4 hàng" panose="020B0603050302020204" pitchFamily="34" charset="0"/>
              </a:rPr>
              <a:t>ý</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317879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ECE757-BDA8-F2B9-F5FB-36630A77BF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7223" t="18506" r="68388" b="72942"/>
          <a:stretch/>
        </p:blipFill>
        <p:spPr>
          <a:xfrm>
            <a:off x="599297" y="1330036"/>
            <a:ext cx="834011" cy="913613"/>
          </a:xfrm>
          <a:prstGeom prst="rect">
            <a:avLst/>
          </a:prstGeom>
        </p:spPr>
      </p:pic>
      <p:sp>
        <p:nvSpPr>
          <p:cNvPr id="10" name="TextBox 9">
            <a:extLst>
              <a:ext uri="{FF2B5EF4-FFF2-40B4-BE49-F238E27FC236}">
                <a16:creationId xmlns:a16="http://schemas.microsoft.com/office/drawing/2014/main" id="{B320ECF1-64D9-C101-5EBB-51EEDE3183FD}"/>
              </a:ext>
            </a:extLst>
          </p:cNvPr>
          <p:cNvSpPr txBox="1"/>
          <p:nvPr/>
        </p:nvSpPr>
        <p:spPr>
          <a:xfrm>
            <a:off x="1433308" y="1330036"/>
            <a:ext cx="10532435" cy="1323439"/>
          </a:xfrm>
          <a:prstGeom prst="rect">
            <a:avLst/>
          </a:prstGeom>
          <a:noFill/>
        </p:spPr>
        <p:txBody>
          <a:bodyPr wrap="square" rtlCol="0">
            <a:spAutoFit/>
          </a:bodyPr>
          <a:lstStyle/>
          <a:p>
            <a:pPr algn="just"/>
            <a:r>
              <a:rPr lang="en-US" sz="4000">
                <a:solidFill>
                  <a:schemeClr val="tx1"/>
                </a:solidFill>
              </a:rPr>
              <a:t>Tìm đọc những câu chuyện, bài văn, bài thơ,… về nhà trường.</a:t>
            </a:r>
          </a:p>
        </p:txBody>
      </p:sp>
      <p:pic>
        <p:nvPicPr>
          <p:cNvPr id="4" name="Picture 3">
            <a:extLst>
              <a:ext uri="{FF2B5EF4-FFF2-40B4-BE49-F238E27FC236}">
                <a16:creationId xmlns:a16="http://schemas.microsoft.com/office/drawing/2014/main" id="{0A5EA19B-70EC-F402-293B-A926BD5F7574}"/>
              </a:ext>
            </a:extLst>
          </p:cNvPr>
          <p:cNvPicPr>
            <a:picLocks noChangeAspect="1"/>
          </p:cNvPicPr>
          <p:nvPr/>
        </p:nvPicPr>
        <p:blipFill>
          <a:blip r:embed="rId6"/>
          <a:stretch>
            <a:fillRect/>
          </a:stretch>
        </p:blipFill>
        <p:spPr>
          <a:xfrm>
            <a:off x="5148594" y="3420079"/>
            <a:ext cx="2199857" cy="3003218"/>
          </a:xfrm>
          <a:prstGeom prst="rect">
            <a:avLst/>
          </a:prstGeom>
        </p:spPr>
      </p:pic>
    </p:spTree>
    <p:extLst>
      <p:ext uri="{BB962C8B-B14F-4D97-AF65-F5344CB8AC3E}">
        <p14:creationId xmlns:p14="http://schemas.microsoft.com/office/powerpoint/2010/main" val="340907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36BA-4CC1-425B-5352-27144AACDDA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C3E9FD2A-43A6-37CE-1476-F95CE2796FA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9052745-F588-E725-60A1-EB1E376D3F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5914" t="18518" r="24814" b="14896"/>
          <a:stretch/>
        </p:blipFill>
        <p:spPr>
          <a:xfrm>
            <a:off x="1455242" y="59699"/>
            <a:ext cx="9251353" cy="6798301"/>
          </a:xfrm>
          <a:prstGeom prst="rect">
            <a:avLst/>
          </a:prstGeom>
        </p:spPr>
      </p:pic>
    </p:spTree>
    <p:extLst>
      <p:ext uri="{BB962C8B-B14F-4D97-AF65-F5344CB8AC3E}">
        <p14:creationId xmlns:p14="http://schemas.microsoft.com/office/powerpoint/2010/main" val="680569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17D0-931B-BF5A-8D68-4AFEA88DF683}"/>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86BA468-E842-0E1E-9EC0-4AFA929B36DB}"/>
              </a:ext>
            </a:extLst>
          </p:cNvPr>
          <p:cNvSpPr>
            <a:spLocks noGrp="1"/>
          </p:cNvSpPr>
          <p:nvPr>
            <p:ph type="subTitle" idx="1"/>
          </p:nvPr>
        </p:nvSpPr>
        <p:spPr/>
        <p:txBody>
          <a:bodyPr/>
          <a:lstStyle/>
          <a:p>
            <a:endParaRPr lang="en-US"/>
          </a:p>
        </p:txBody>
      </p:sp>
      <p:pic>
        <p:nvPicPr>
          <p:cNvPr id="5" name="Ông Bà Hiền Lắm ♫ Phương Huệ Nhi ♫ Nhạc Thiếu Nhi Vui Nhộn Hay Nhất 2018">
            <a:hlinkClick r:id="" action="ppaction://media"/>
            <a:extLst>
              <a:ext uri="{FF2B5EF4-FFF2-40B4-BE49-F238E27FC236}">
                <a16:creationId xmlns:a16="http://schemas.microsoft.com/office/drawing/2014/main" id="{C3D0DAAE-8290-CDEC-4749-499CFAECC7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81" y="0"/>
            <a:ext cx="12192000" cy="6858000"/>
          </a:xfrm>
          <a:prstGeom prst="rect">
            <a:avLst/>
          </a:prstGeom>
        </p:spPr>
      </p:pic>
    </p:spTree>
    <p:extLst>
      <p:ext uri="{BB962C8B-B14F-4D97-AF65-F5344CB8AC3E}">
        <p14:creationId xmlns:p14="http://schemas.microsoft.com/office/powerpoint/2010/main" val="94353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5455">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626594" y="962590"/>
            <a:ext cx="10909273" cy="41999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09" name="Google Shape;909;p35"/>
          <p:cNvSpPr txBox="1">
            <a:spLocks noGrp="1"/>
          </p:cNvSpPr>
          <p:nvPr>
            <p:ph type="ctrTitle"/>
          </p:nvPr>
        </p:nvSpPr>
        <p:spPr>
          <a:xfrm>
            <a:off x="862910" y="1251890"/>
            <a:ext cx="10248143" cy="2510973"/>
          </a:xfrm>
          <a:prstGeom prst="rect">
            <a:avLst/>
          </a:prstGeom>
        </p:spPr>
        <p:txBody>
          <a:bodyPr spcFirstLastPara="1" wrap="square" lIns="121598" tIns="121598" rIns="121598" bIns="121598" anchor="b" anchorCtr="0">
            <a:noAutofit/>
          </a:bodyPr>
          <a:lstStyle/>
          <a:p>
            <a:pPr algn="ctr"/>
            <a:r>
              <a:rPr lang="en-US" sz="3600" b="1">
                <a:solidFill>
                  <a:schemeClr val="tx1"/>
                </a:solidFill>
                <a:latin typeface="+mj-lt"/>
              </a:rPr>
              <a:t>Luyện tập</a:t>
            </a:r>
            <a:br>
              <a:rPr lang="en-US" sz="3600" b="1">
                <a:solidFill>
                  <a:srgbClr val="FF0000"/>
                </a:solidFill>
                <a:latin typeface="+mj-lt"/>
              </a:rPr>
            </a:br>
            <a:r>
              <a:rPr lang="en-US" sz="3600" b="1">
                <a:solidFill>
                  <a:srgbClr val="FF0000"/>
                </a:solidFill>
                <a:latin typeface="+mj-lt"/>
              </a:rPr>
              <a:t>Viết đoạn văn nêu tình cảm,</a:t>
            </a:r>
            <a:br>
              <a:rPr lang="en-US" sz="3600" b="1">
                <a:solidFill>
                  <a:srgbClr val="FF0000"/>
                </a:solidFill>
                <a:latin typeface="+mj-lt"/>
              </a:rPr>
            </a:br>
            <a:r>
              <a:rPr lang="en-US" sz="3600" b="1">
                <a:solidFill>
                  <a:srgbClr val="FF0000"/>
                </a:solidFill>
                <a:latin typeface="+mj-lt"/>
              </a:rPr>
              <a:t>cảm xúc đối với một người mà em yêu quý</a:t>
            </a:r>
            <a:endParaRPr lang="en-US" sz="4400" b="1">
              <a:solidFill>
                <a:srgbClr val="FF0000"/>
              </a:solidFill>
              <a:latin typeface="+mj-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49</a:t>
            </a:r>
            <a:endParaRPr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46842"/>
            <a:ext cx="11011464" cy="2246769"/>
          </a:xfrm>
          <a:prstGeom prst="rect">
            <a:avLst/>
          </a:prstGeom>
          <a:noFill/>
        </p:spPr>
        <p:txBody>
          <a:bodyPr wrap="square" rtlCol="0">
            <a:spAutoFit/>
          </a:bodyPr>
          <a:lstStyle/>
          <a:p>
            <a:pPr algn="just"/>
            <a:r>
              <a:rPr lang="en-US" sz="2800">
                <a:solidFill>
                  <a:srgbClr val="FF0000"/>
                </a:solidFill>
              </a:rPr>
              <a:t>1</a:t>
            </a:r>
            <a:r>
              <a:rPr lang="en-US" sz="2800"/>
              <a:t>. Viết một đoạn văn nêu tình cảm, cảm xúc đối với một người mà em yêu quý.</a:t>
            </a:r>
          </a:p>
          <a:p>
            <a:pPr algn="just"/>
            <a:r>
              <a:rPr lang="en-US" sz="2800"/>
              <a:t>	G: 	- Giới thiệu về người mà em yêu quý.</a:t>
            </a:r>
          </a:p>
          <a:p>
            <a:pPr algn="just"/>
            <a:r>
              <a:rPr lang="en-US" sz="2800"/>
              <a:t>		- Nêu những điểm mà em thấy ấn tượng về người đó.</a:t>
            </a:r>
          </a:p>
          <a:p>
            <a:pPr algn="just"/>
            <a:r>
              <a:rPr lang="en-US" sz="2800"/>
              <a:t>		- Nêu cảm xúc của em khi nghĩ đến người đó.</a:t>
            </a:r>
          </a:p>
        </p:txBody>
      </p:sp>
      <p:pic>
        <p:nvPicPr>
          <p:cNvPr id="1026" name="Picture 2" descr="01 girls hugging as best friends">
            <a:extLst>
              <a:ext uri="{FF2B5EF4-FFF2-40B4-BE49-F238E27FC236}">
                <a16:creationId xmlns:a16="http://schemas.microsoft.com/office/drawing/2014/main" id="{36FC8CFD-9115-0ED8-DB82-19A80A2FB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6" y="3189046"/>
            <a:ext cx="2418424" cy="3023030"/>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33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37"/>
        <p:cNvGrpSpPr/>
        <p:nvPr/>
      </p:nvGrpSpPr>
      <p:grpSpPr>
        <a:xfrm>
          <a:off x="0" y="0"/>
          <a:ext cx="0" cy="0"/>
          <a:chOff x="0" y="0"/>
          <a:chExt cx="0" cy="0"/>
        </a:xfrm>
      </p:grpSpPr>
      <p:sp>
        <p:nvSpPr>
          <p:cNvPr id="639" name="Google Shape;639;p21"/>
          <p:cNvSpPr/>
          <p:nvPr/>
        </p:nvSpPr>
        <p:spPr>
          <a:xfrm>
            <a:off x="5573491" y="1800090"/>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40" name="Google Shape;640;p21"/>
          <p:cNvSpPr/>
          <p:nvPr/>
        </p:nvSpPr>
        <p:spPr>
          <a:xfrm>
            <a:off x="5573491" y="4998664"/>
            <a:ext cx="173055" cy="173055"/>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643" name="Google Shape;643;p21"/>
          <p:cNvSpPr/>
          <p:nvPr/>
        </p:nvSpPr>
        <p:spPr>
          <a:xfrm>
            <a:off x="7229934" y="1454889"/>
            <a:ext cx="4353012" cy="980966"/>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44" name="Google Shape;644;p21"/>
          <p:cNvSpPr/>
          <p:nvPr/>
        </p:nvSpPr>
        <p:spPr>
          <a:xfrm>
            <a:off x="7229934" y="2995443"/>
            <a:ext cx="4356717" cy="981788"/>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645" name="Google Shape;645;p21"/>
          <p:cNvSpPr/>
          <p:nvPr/>
        </p:nvSpPr>
        <p:spPr>
          <a:xfrm>
            <a:off x="7212801" y="4540931"/>
            <a:ext cx="4372762" cy="971097"/>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bg2">
              <a:lumMod val="60000"/>
              <a:lumOff val="40000"/>
            </a:schemeClr>
          </a:solidFill>
          <a:ln>
            <a:solidFill>
              <a:schemeClr val="bg2">
                <a:lumMod val="40000"/>
                <a:lumOff val="60000"/>
              </a:schemeClr>
            </a:solidFill>
          </a:ln>
        </p:spPr>
        <p:txBody>
          <a:bodyPr spcFirstLastPara="1" wrap="square" lIns="121598" tIns="121598" rIns="121598" bIns="121598" anchor="ctr" anchorCtr="0">
            <a:noAutofit/>
          </a:bodyPr>
          <a:lstStyle/>
          <a:p>
            <a:endParaRPr sz="2479"/>
          </a:p>
        </p:txBody>
      </p:sp>
      <p:sp>
        <p:nvSpPr>
          <p:cNvPr id="646" name="Google Shape;646;p21"/>
          <p:cNvSpPr/>
          <p:nvPr/>
        </p:nvSpPr>
        <p:spPr>
          <a:xfrm>
            <a:off x="5573491" y="3383888"/>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647" name="Google Shape;647;p21"/>
          <p:cNvSpPr txBox="1">
            <a:spLocks noGrp="1"/>
          </p:cNvSpPr>
          <p:nvPr>
            <p:ph type="subTitle" idx="4294967295"/>
          </p:nvPr>
        </p:nvSpPr>
        <p:spPr>
          <a:xfrm>
            <a:off x="7445498" y="1681625"/>
            <a:ext cx="3909687" cy="527492"/>
          </a:xfrm>
          <a:prstGeom prst="rect">
            <a:avLst/>
          </a:prstGeom>
        </p:spPr>
        <p:txBody>
          <a:bodyPr spcFirstLastPara="1" wrap="square" lIns="0" tIns="0" rIns="0" bIns="0" anchor="t" anchorCtr="0">
            <a:noAutofit/>
          </a:bodyPr>
          <a:lstStyle/>
          <a:p>
            <a:pPr marL="0" indent="0" algn="just">
              <a:spcAft>
                <a:spcPts val="2128"/>
              </a:spcAft>
              <a:buNone/>
            </a:pPr>
            <a:r>
              <a:rPr lang="en-US" sz="2400">
                <a:latin typeface="+mj-lt"/>
              </a:rPr>
              <a:t>Giới thiệu về người mà em yêu quý.</a:t>
            </a:r>
            <a:endParaRPr sz="2400">
              <a:latin typeface="+mj-lt"/>
            </a:endParaRPr>
          </a:p>
        </p:txBody>
      </p:sp>
      <p:sp>
        <p:nvSpPr>
          <p:cNvPr id="648" name="Google Shape;648;p21"/>
          <p:cNvSpPr txBox="1">
            <a:spLocks noGrp="1"/>
          </p:cNvSpPr>
          <p:nvPr>
            <p:ph type="subTitle" idx="4294967295"/>
          </p:nvPr>
        </p:nvSpPr>
        <p:spPr>
          <a:xfrm>
            <a:off x="7519368" y="3146391"/>
            <a:ext cx="3835817" cy="527492"/>
          </a:xfrm>
          <a:prstGeom prst="rect">
            <a:avLst/>
          </a:prstGeom>
        </p:spPr>
        <p:txBody>
          <a:bodyPr spcFirstLastPara="1" wrap="square" lIns="0" tIns="0" rIns="0" bIns="0" anchor="t" anchorCtr="0">
            <a:noAutofit/>
          </a:bodyPr>
          <a:lstStyle/>
          <a:p>
            <a:pPr marL="0" indent="0" algn="just">
              <a:spcAft>
                <a:spcPts val="2128"/>
              </a:spcAft>
              <a:buNone/>
            </a:pPr>
            <a:r>
              <a:rPr lang="en" sz="2400">
                <a:latin typeface="+mj-lt"/>
              </a:rPr>
              <a:t>Nêu những điểm mà em thấy ấn tượng về người đó.</a:t>
            </a:r>
            <a:endParaRPr sz="2400">
              <a:latin typeface="+mj-lt"/>
            </a:endParaRPr>
          </a:p>
        </p:txBody>
      </p:sp>
      <p:sp>
        <p:nvSpPr>
          <p:cNvPr id="658" name="Google Shape;658;p21"/>
          <p:cNvSpPr/>
          <p:nvPr/>
        </p:nvSpPr>
        <p:spPr>
          <a:xfrm>
            <a:off x="4403356" y="1870268"/>
            <a:ext cx="1260047" cy="458648"/>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59" name="Google Shape;659;p21"/>
          <p:cNvSpPr/>
          <p:nvPr/>
        </p:nvSpPr>
        <p:spPr>
          <a:xfrm>
            <a:off x="4403356" y="4643730"/>
            <a:ext cx="1260047" cy="458648"/>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solidFill>
            <a:schemeClr val="bg2">
              <a:lumMod val="75000"/>
            </a:schemeClr>
          </a:solidFill>
          <a:ln>
            <a:noFill/>
          </a:ln>
        </p:spPr>
        <p:txBody>
          <a:bodyPr spcFirstLastPara="1" wrap="square" lIns="121598" tIns="121598" rIns="121598" bIns="121598" anchor="ctr" anchorCtr="0">
            <a:noAutofit/>
          </a:bodyPr>
          <a:lstStyle/>
          <a:p>
            <a:endParaRPr sz="2479"/>
          </a:p>
        </p:txBody>
      </p:sp>
      <p:sp>
        <p:nvSpPr>
          <p:cNvPr id="660" name="Google Shape;660;p21"/>
          <p:cNvSpPr/>
          <p:nvPr/>
        </p:nvSpPr>
        <p:spPr>
          <a:xfrm>
            <a:off x="4643290" y="3454065"/>
            <a:ext cx="1020101" cy="33514"/>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11" name="Group 10">
            <a:extLst>
              <a:ext uri="{FF2B5EF4-FFF2-40B4-BE49-F238E27FC236}">
                <a16:creationId xmlns:a16="http://schemas.microsoft.com/office/drawing/2014/main" id="{EFA10BA8-25FC-9590-CEE0-BEE8B1BAC6A9}"/>
              </a:ext>
            </a:extLst>
          </p:cNvPr>
          <p:cNvGrpSpPr/>
          <p:nvPr/>
        </p:nvGrpSpPr>
        <p:grpSpPr>
          <a:xfrm>
            <a:off x="-342419" y="1142953"/>
            <a:ext cx="4688771" cy="4688771"/>
            <a:chOff x="555356" y="1813507"/>
            <a:chExt cx="4688771" cy="4688771"/>
          </a:xfrm>
        </p:grpSpPr>
        <p:sp>
          <p:nvSpPr>
            <p:cNvPr id="664" name="Google Shape;664;p21"/>
            <p:cNvSpPr/>
            <p:nvPr/>
          </p:nvSpPr>
          <p:spPr>
            <a:xfrm>
              <a:off x="1571497" y="2713939"/>
              <a:ext cx="2886024" cy="2886023"/>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66" name="Google Shape;666;p21"/>
            <p:cNvSpPr/>
            <p:nvPr/>
          </p:nvSpPr>
          <p:spPr>
            <a:xfrm rot="5400000" flipH="1">
              <a:off x="555356" y="1813507"/>
              <a:ext cx="4688771" cy="4688771"/>
            </a:xfrm>
            <a:prstGeom prst="blockArc">
              <a:avLst>
                <a:gd name="adj1" fmla="val 10775262"/>
                <a:gd name="adj2" fmla="val 25083"/>
                <a:gd name="adj3" fmla="val 623"/>
              </a:avLst>
            </a:prstGeom>
            <a:solidFill>
              <a:schemeClr val="accent2"/>
            </a:solidFill>
            <a:ln>
              <a:noFill/>
            </a:ln>
          </p:spPr>
          <p:txBody>
            <a:bodyPr spcFirstLastPara="1" wrap="square" lIns="121598" tIns="121598" rIns="121598" bIns="121598" anchor="ctr" anchorCtr="0">
              <a:noAutofit/>
            </a:bodyPr>
            <a:lstStyle/>
            <a:p>
              <a:endParaRPr sz="2479"/>
            </a:p>
          </p:txBody>
        </p:sp>
        <p:sp>
          <p:nvSpPr>
            <p:cNvPr id="667" name="Google Shape;667;p21"/>
            <p:cNvSpPr/>
            <p:nvPr/>
          </p:nvSpPr>
          <p:spPr>
            <a:xfrm rot="5400000" flipH="1">
              <a:off x="1056347" y="2287132"/>
              <a:ext cx="3693240" cy="3693240"/>
            </a:xfrm>
            <a:prstGeom prst="blockArc">
              <a:avLst>
                <a:gd name="adj1" fmla="val 10744979"/>
                <a:gd name="adj2" fmla="val 46670"/>
                <a:gd name="adj3" fmla="val 856"/>
              </a:avLst>
            </a:prstGeom>
            <a:solidFill>
              <a:schemeClr val="accent4"/>
            </a:solidFill>
            <a:ln>
              <a:noFill/>
            </a:ln>
          </p:spPr>
          <p:txBody>
            <a:bodyPr spcFirstLastPara="1" wrap="square" lIns="121598" tIns="121598" rIns="121598" bIns="121598" anchor="ctr" anchorCtr="0">
              <a:noAutofit/>
            </a:bodyPr>
            <a:lstStyle/>
            <a:p>
              <a:endParaRPr sz="2479"/>
            </a:p>
          </p:txBody>
        </p:sp>
        <p:sp>
          <p:nvSpPr>
            <p:cNvPr id="668" name="Google Shape;668;p21"/>
            <p:cNvSpPr/>
            <p:nvPr/>
          </p:nvSpPr>
          <p:spPr>
            <a:xfrm rot="5400000" flipH="1">
              <a:off x="780714" y="2034359"/>
              <a:ext cx="4231904" cy="4231904"/>
            </a:xfrm>
            <a:prstGeom prst="blockArc">
              <a:avLst>
                <a:gd name="adj1" fmla="val 10775262"/>
                <a:gd name="adj2" fmla="val 25083"/>
                <a:gd name="adj3" fmla="val 623"/>
              </a:avLst>
            </a:prstGeom>
            <a:solidFill>
              <a:schemeClr val="accent1"/>
            </a:solidFill>
            <a:ln>
              <a:noFill/>
            </a:ln>
          </p:spPr>
          <p:txBody>
            <a:bodyPr spcFirstLastPara="1" wrap="square" lIns="121598" tIns="121598" rIns="121598" bIns="121598" anchor="ctr" anchorCtr="0">
              <a:noAutofit/>
            </a:bodyPr>
            <a:lstStyle/>
            <a:p>
              <a:endParaRPr sz="2479"/>
            </a:p>
          </p:txBody>
        </p:sp>
      </p:grpSp>
      <p:sp>
        <p:nvSpPr>
          <p:cNvPr id="2" name="Oval 1">
            <a:extLst>
              <a:ext uri="{FF2B5EF4-FFF2-40B4-BE49-F238E27FC236}">
                <a16:creationId xmlns:a16="http://schemas.microsoft.com/office/drawing/2014/main" id="{48ED6F93-DFA0-576B-356E-921DDD0B7F94}"/>
              </a:ext>
            </a:extLst>
          </p:cNvPr>
          <p:cNvSpPr/>
          <p:nvPr/>
        </p:nvSpPr>
        <p:spPr>
          <a:xfrm>
            <a:off x="5888408" y="1226662"/>
            <a:ext cx="1359732" cy="1359732"/>
          </a:xfrm>
          <a:prstGeom prst="ellipse">
            <a:avLst/>
          </a:prstGeom>
          <a:solidFill>
            <a:srgbClr val="FFE6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5085F09-90A0-FDEB-3D69-5584D5577A8B}"/>
              </a:ext>
            </a:extLst>
          </p:cNvPr>
          <p:cNvSpPr/>
          <p:nvPr/>
        </p:nvSpPr>
        <p:spPr>
          <a:xfrm>
            <a:off x="5853069" y="2790956"/>
            <a:ext cx="1359732" cy="1359732"/>
          </a:xfrm>
          <a:prstGeom prst="ellipse">
            <a:avLst/>
          </a:prstGeom>
          <a:solidFill>
            <a:srgbClr val="B2F7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0F9C02-A5FB-47F6-E176-BE781FC5883A}"/>
              </a:ext>
            </a:extLst>
          </p:cNvPr>
          <p:cNvSpPr/>
          <p:nvPr/>
        </p:nvSpPr>
        <p:spPr>
          <a:xfrm>
            <a:off x="5853069" y="4318798"/>
            <a:ext cx="1359732" cy="1359732"/>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646;p21">
            <a:extLst>
              <a:ext uri="{FF2B5EF4-FFF2-40B4-BE49-F238E27FC236}">
                <a16:creationId xmlns:a16="http://schemas.microsoft.com/office/drawing/2014/main" id="{8D4F51A5-192E-C1D4-7E78-9941902A9DBF}"/>
              </a:ext>
            </a:extLst>
          </p:cNvPr>
          <p:cNvSpPr/>
          <p:nvPr/>
        </p:nvSpPr>
        <p:spPr>
          <a:xfrm>
            <a:off x="5576266" y="4999321"/>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rgbClr val="FE2178"/>
          </a:solidFill>
          <a:ln>
            <a:noFill/>
          </a:ln>
        </p:spPr>
        <p:txBody>
          <a:bodyPr spcFirstLastPara="1" wrap="square" lIns="121598" tIns="121598" rIns="121598" bIns="121598" anchor="ctr" anchorCtr="0">
            <a:noAutofit/>
          </a:bodyPr>
          <a:lstStyle/>
          <a:p>
            <a:endParaRPr sz="2479"/>
          </a:p>
        </p:txBody>
      </p:sp>
      <p:sp>
        <p:nvSpPr>
          <p:cNvPr id="10" name="TextBox 9">
            <a:extLst>
              <a:ext uri="{FF2B5EF4-FFF2-40B4-BE49-F238E27FC236}">
                <a16:creationId xmlns:a16="http://schemas.microsoft.com/office/drawing/2014/main" id="{3FD65EFB-4FB7-8E80-B90C-D4E5A4966185}"/>
              </a:ext>
            </a:extLst>
          </p:cNvPr>
          <p:cNvSpPr txBox="1"/>
          <p:nvPr/>
        </p:nvSpPr>
        <p:spPr>
          <a:xfrm>
            <a:off x="866967" y="2308363"/>
            <a:ext cx="2528062" cy="2246769"/>
          </a:xfrm>
          <a:prstGeom prst="rect">
            <a:avLst/>
          </a:prstGeom>
          <a:noFill/>
        </p:spPr>
        <p:txBody>
          <a:bodyPr wrap="square" rtlCol="0">
            <a:spAutoFit/>
          </a:bodyPr>
          <a:lstStyle/>
          <a:p>
            <a:pPr algn="ctr"/>
            <a:r>
              <a:rPr lang="en-US" sz="2800">
                <a:solidFill>
                  <a:schemeClr val="tx1"/>
                </a:solidFill>
              </a:rPr>
              <a:t>Tình cảm, cảm xúc của em đối với một người mà em yêu quý</a:t>
            </a:r>
          </a:p>
        </p:txBody>
      </p:sp>
      <p:sp>
        <p:nvSpPr>
          <p:cNvPr id="12" name="TextBox 11">
            <a:extLst>
              <a:ext uri="{FF2B5EF4-FFF2-40B4-BE49-F238E27FC236}">
                <a16:creationId xmlns:a16="http://schemas.microsoft.com/office/drawing/2014/main" id="{7AB2DAEE-A519-340A-91C4-133C7C25A027}"/>
              </a:ext>
            </a:extLst>
          </p:cNvPr>
          <p:cNvSpPr txBox="1"/>
          <p:nvPr/>
        </p:nvSpPr>
        <p:spPr>
          <a:xfrm>
            <a:off x="5952754" y="1533086"/>
            <a:ext cx="1260047" cy="707886"/>
          </a:xfrm>
          <a:prstGeom prst="rect">
            <a:avLst/>
          </a:prstGeom>
          <a:noFill/>
        </p:spPr>
        <p:txBody>
          <a:bodyPr wrap="square" rtlCol="0">
            <a:spAutoFit/>
          </a:bodyPr>
          <a:lstStyle/>
          <a:p>
            <a:pPr algn="ctr"/>
            <a:r>
              <a:rPr lang="en-US" sz="2000">
                <a:solidFill>
                  <a:schemeClr val="tx1"/>
                </a:solidFill>
              </a:rPr>
              <a:t>Giới thiệu</a:t>
            </a:r>
          </a:p>
        </p:txBody>
      </p:sp>
      <p:sp>
        <p:nvSpPr>
          <p:cNvPr id="13" name="TextBox 12">
            <a:extLst>
              <a:ext uri="{FF2B5EF4-FFF2-40B4-BE49-F238E27FC236}">
                <a16:creationId xmlns:a16="http://schemas.microsoft.com/office/drawing/2014/main" id="{4E868B88-018C-D06F-86D3-843980150CA2}"/>
              </a:ext>
            </a:extLst>
          </p:cNvPr>
          <p:cNvSpPr txBox="1"/>
          <p:nvPr/>
        </p:nvSpPr>
        <p:spPr>
          <a:xfrm>
            <a:off x="5952754" y="2819217"/>
            <a:ext cx="1147448" cy="1323439"/>
          </a:xfrm>
          <a:prstGeom prst="rect">
            <a:avLst/>
          </a:prstGeom>
          <a:noFill/>
        </p:spPr>
        <p:txBody>
          <a:bodyPr wrap="square" rtlCol="0">
            <a:spAutoFit/>
          </a:bodyPr>
          <a:lstStyle/>
          <a:p>
            <a:pPr algn="ctr"/>
            <a:r>
              <a:rPr lang="en-US" sz="2000">
                <a:solidFill>
                  <a:schemeClr val="tx1"/>
                </a:solidFill>
              </a:rPr>
              <a:t>Những điểm em ấn tượng</a:t>
            </a:r>
          </a:p>
        </p:txBody>
      </p:sp>
      <p:sp>
        <p:nvSpPr>
          <p:cNvPr id="14" name="TextBox 13">
            <a:extLst>
              <a:ext uri="{FF2B5EF4-FFF2-40B4-BE49-F238E27FC236}">
                <a16:creationId xmlns:a16="http://schemas.microsoft.com/office/drawing/2014/main" id="{1BF9B9D3-1D0E-5911-C889-3EA2CDF2D881}"/>
              </a:ext>
            </a:extLst>
          </p:cNvPr>
          <p:cNvSpPr txBox="1"/>
          <p:nvPr/>
        </p:nvSpPr>
        <p:spPr>
          <a:xfrm>
            <a:off x="5792519" y="4661304"/>
            <a:ext cx="1527253" cy="707886"/>
          </a:xfrm>
          <a:prstGeom prst="rect">
            <a:avLst/>
          </a:prstGeom>
          <a:noFill/>
        </p:spPr>
        <p:txBody>
          <a:bodyPr wrap="square" rtlCol="0">
            <a:spAutoFit/>
          </a:bodyPr>
          <a:lstStyle/>
          <a:p>
            <a:pPr algn="ctr"/>
            <a:r>
              <a:rPr lang="en-US" sz="2000">
                <a:solidFill>
                  <a:schemeClr val="tx1"/>
                </a:solidFill>
              </a:rPr>
              <a:t>Cảm xúc của em</a:t>
            </a:r>
          </a:p>
        </p:txBody>
      </p:sp>
      <p:sp>
        <p:nvSpPr>
          <p:cNvPr id="15" name="Google Shape;648;p21">
            <a:extLst>
              <a:ext uri="{FF2B5EF4-FFF2-40B4-BE49-F238E27FC236}">
                <a16:creationId xmlns:a16="http://schemas.microsoft.com/office/drawing/2014/main" id="{F6E421D0-CA74-7FB4-F6B5-F729FD78A5CE}"/>
              </a:ext>
            </a:extLst>
          </p:cNvPr>
          <p:cNvSpPr txBox="1">
            <a:spLocks/>
          </p:cNvSpPr>
          <p:nvPr/>
        </p:nvSpPr>
        <p:spPr>
          <a:xfrm>
            <a:off x="7524333" y="4658718"/>
            <a:ext cx="3835817" cy="5274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1pPr>
            <a:lvl2pPr marL="914400" marR="0" lvl="1"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2pPr>
            <a:lvl3pPr marL="1371600" marR="0" lvl="2"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3pPr>
            <a:lvl4pPr marL="1828800" marR="0" lvl="3"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4pPr>
            <a:lvl5pPr marL="2286000" marR="0" lvl="4"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5pPr>
            <a:lvl6pPr marL="2743200" marR="0" lvl="5"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6pPr>
            <a:lvl7pPr marL="3200400" marR="0" lvl="6"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7pPr>
            <a:lvl8pPr marL="3657600" marR="0" lvl="7"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8pPr>
            <a:lvl9pPr marL="4114800" marR="0" lvl="8"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9pPr>
          </a:lstStyle>
          <a:p>
            <a:pPr marL="0" indent="0" algn="just">
              <a:spcAft>
                <a:spcPts val="2128"/>
              </a:spcAft>
              <a:buFont typeface="Raleway SemiBold"/>
              <a:buNone/>
            </a:pPr>
            <a:r>
              <a:rPr lang="en-US" sz="2400">
                <a:latin typeface="+mj-lt"/>
              </a:rPr>
              <a:t>Nêu cảm xúc của em khi nghĩ đến người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58"/>
                                        </p:tgtEl>
                                        <p:attrNameLst>
                                          <p:attrName>style.visibility</p:attrName>
                                        </p:attrNameLst>
                                      </p:cBhvr>
                                      <p:to>
                                        <p:strVal val="visible"/>
                                      </p:to>
                                    </p:set>
                                    <p:animEffect transition="in" filter="wipe(left)">
                                      <p:cBhvr>
                                        <p:cTn id="15" dur="500"/>
                                        <p:tgtEl>
                                          <p:spTgt spid="65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39"/>
                                        </p:tgtEl>
                                        <p:attrNameLst>
                                          <p:attrName>style.visibility</p:attrName>
                                        </p:attrNameLst>
                                      </p:cBhvr>
                                      <p:to>
                                        <p:strVal val="visible"/>
                                      </p:to>
                                    </p:set>
                                    <p:animEffect transition="in" filter="wipe(left)">
                                      <p:cBhvr>
                                        <p:cTn id="19" dur="500"/>
                                        <p:tgtEl>
                                          <p:spTgt spid="639"/>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47">
                                            <p:txEl>
                                              <p:pRg st="0" end="0"/>
                                            </p:txEl>
                                          </p:spTgt>
                                        </p:tgtEl>
                                        <p:attrNameLst>
                                          <p:attrName>style.visibility</p:attrName>
                                        </p:attrNameLst>
                                      </p:cBhvr>
                                      <p:to>
                                        <p:strVal val="visible"/>
                                      </p:to>
                                    </p:set>
                                    <p:animEffect transition="in" filter="wipe(left)">
                                      <p:cBhvr>
                                        <p:cTn id="30" dur="500"/>
                                        <p:tgtEl>
                                          <p:spTgt spid="647">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43"/>
                                        </p:tgtEl>
                                        <p:attrNameLst>
                                          <p:attrName>style.visibility</p:attrName>
                                        </p:attrNameLst>
                                      </p:cBhvr>
                                      <p:to>
                                        <p:strVal val="visible"/>
                                      </p:to>
                                    </p:set>
                                    <p:animEffect transition="in" filter="wipe(left)">
                                      <p:cBhvr>
                                        <p:cTn id="33" dur="500"/>
                                        <p:tgtEl>
                                          <p:spTgt spid="6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60"/>
                                        </p:tgtEl>
                                        <p:attrNameLst>
                                          <p:attrName>style.visibility</p:attrName>
                                        </p:attrNameLst>
                                      </p:cBhvr>
                                      <p:to>
                                        <p:strVal val="visible"/>
                                      </p:to>
                                    </p:set>
                                    <p:animEffect transition="in" filter="wipe(left)">
                                      <p:cBhvr>
                                        <p:cTn id="38" dur="500"/>
                                        <p:tgtEl>
                                          <p:spTgt spid="66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46"/>
                                        </p:tgtEl>
                                        <p:attrNameLst>
                                          <p:attrName>style.visibility</p:attrName>
                                        </p:attrNameLst>
                                      </p:cBhvr>
                                      <p:to>
                                        <p:strVal val="visible"/>
                                      </p:to>
                                    </p:set>
                                    <p:animEffect transition="in" filter="wipe(left)">
                                      <p:cBhvr>
                                        <p:cTn id="42" dur="500"/>
                                        <p:tgtEl>
                                          <p:spTgt spid="64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644"/>
                                        </p:tgtEl>
                                        <p:attrNameLst>
                                          <p:attrName>style.visibility</p:attrName>
                                        </p:attrNameLst>
                                      </p:cBhvr>
                                      <p:to>
                                        <p:strVal val="visible"/>
                                      </p:to>
                                    </p:set>
                                    <p:animEffect transition="in" filter="wipe(left)">
                                      <p:cBhvr>
                                        <p:cTn id="53" dur="500"/>
                                        <p:tgtEl>
                                          <p:spTgt spid="64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48">
                                            <p:txEl>
                                              <p:pRg st="0" end="0"/>
                                            </p:txEl>
                                          </p:spTgt>
                                        </p:tgtEl>
                                        <p:attrNameLst>
                                          <p:attrName>style.visibility</p:attrName>
                                        </p:attrNameLst>
                                      </p:cBhvr>
                                      <p:to>
                                        <p:strVal val="visible"/>
                                      </p:to>
                                    </p:set>
                                    <p:animEffect transition="in" filter="wipe(left)">
                                      <p:cBhvr>
                                        <p:cTn id="56" dur="500"/>
                                        <p:tgtEl>
                                          <p:spTgt spid="64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59"/>
                                        </p:tgtEl>
                                        <p:attrNameLst>
                                          <p:attrName>style.visibility</p:attrName>
                                        </p:attrNameLst>
                                      </p:cBhvr>
                                      <p:to>
                                        <p:strVal val="visible"/>
                                      </p:to>
                                    </p:set>
                                    <p:animEffect transition="in" filter="wipe(left)">
                                      <p:cBhvr>
                                        <p:cTn id="61" dur="500"/>
                                        <p:tgtEl>
                                          <p:spTgt spid="65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40"/>
                                        </p:tgtEl>
                                        <p:attrNameLst>
                                          <p:attrName>style.visibility</p:attrName>
                                        </p:attrNameLst>
                                      </p:cBhvr>
                                      <p:to>
                                        <p:strVal val="visible"/>
                                      </p:to>
                                    </p:set>
                                    <p:animEffect transition="in" filter="wipe(left)">
                                      <p:cBhvr>
                                        <p:cTn id="65" dur="500"/>
                                        <p:tgtEl>
                                          <p:spTgt spid="64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left)">
                                      <p:cBhvr>
                                        <p:cTn id="79" dur="500"/>
                                        <p:tgtEl>
                                          <p:spTgt spid="1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45"/>
                                        </p:tgtEl>
                                        <p:attrNameLst>
                                          <p:attrName>style.visibility</p:attrName>
                                        </p:attrNameLst>
                                      </p:cBhvr>
                                      <p:to>
                                        <p:strVal val="visible"/>
                                      </p:to>
                                    </p:set>
                                    <p:animEffect transition="in" filter="wipe(left)">
                                      <p:cBhvr>
                                        <p:cTn id="82" dur="5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0" animBg="1"/>
      <p:bldP spid="640" grpId="0" animBg="1"/>
      <p:bldP spid="643" grpId="0" animBg="1"/>
      <p:bldP spid="644" grpId="0" animBg="1"/>
      <p:bldP spid="645" grpId="0" animBg="1"/>
      <p:bldP spid="646" grpId="0" animBg="1"/>
      <p:bldP spid="647" grpId="0" build="p"/>
      <p:bldP spid="648" grpId="0" build="p"/>
      <p:bldP spid="658" grpId="0" animBg="1"/>
      <p:bldP spid="659" grpId="0" animBg="1"/>
      <p:bldP spid="660" grpId="0" animBg="1"/>
      <p:bldP spid="2" grpId="0" animBg="1"/>
      <p:bldP spid="7" grpId="0" animBg="1"/>
      <p:bldP spid="8" grpId="0" animBg="1"/>
      <p:bldP spid="9" grpId="0" animBg="1"/>
      <p:bldP spid="10"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34854"/>
            <a:ext cx="11011464" cy="1077218"/>
          </a:xfrm>
          <a:prstGeom prst="rect">
            <a:avLst/>
          </a:prstGeom>
          <a:noFill/>
        </p:spPr>
        <p:txBody>
          <a:bodyPr wrap="square" rtlCol="0">
            <a:spAutoFit/>
          </a:bodyPr>
          <a:lstStyle/>
          <a:p>
            <a:pPr algn="just"/>
            <a:r>
              <a:rPr lang="en-US" sz="3200">
                <a:solidFill>
                  <a:srgbClr val="FF0000"/>
                </a:solidFill>
              </a:rPr>
              <a:t>1</a:t>
            </a:r>
            <a:r>
              <a:rPr lang="en-US" sz="3200"/>
              <a:t>. Viết một đoạn văn nêu tình cảm, cảm xúc đối với một người mà em yêu quý.</a:t>
            </a:r>
          </a:p>
        </p:txBody>
      </p:sp>
      <p:sp>
        <p:nvSpPr>
          <p:cNvPr id="4" name="Rectangle: Rounded Corners 3">
            <a:extLst>
              <a:ext uri="{FF2B5EF4-FFF2-40B4-BE49-F238E27FC236}">
                <a16:creationId xmlns:a16="http://schemas.microsoft.com/office/drawing/2014/main" id="{63B0B8C6-11A0-C497-6556-88C9FA075657}"/>
              </a:ext>
            </a:extLst>
          </p:cNvPr>
          <p:cNvSpPr/>
          <p:nvPr/>
        </p:nvSpPr>
        <p:spPr>
          <a:xfrm>
            <a:off x="575188" y="1632256"/>
            <a:ext cx="11248950" cy="435286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	</a:t>
            </a:r>
            <a:r>
              <a:rPr lang="en-US" sz="3600">
                <a:solidFill>
                  <a:schemeClr val="tx1"/>
                </a:solidFill>
              </a:rPr>
              <a:t>Người em yêu quý nhất chính là mẹ Hoa của em. Mẹ em có khuôn mặt luôn tươi cười. Công việc của mẹ khá bận rộn. Tuy vậy, mẹ vẫn luôn quan tâm và yêu thương mọi người trong gia đình. Thỉnh thoảng đi làm về mẹ lại mua cho hai chị em em những món quà nhỏ, thật là thích biết bao. Em rất yêu mẹ Hoa của em.</a:t>
            </a:r>
          </a:p>
        </p:txBody>
      </p:sp>
    </p:spTree>
    <p:extLst>
      <p:ext uri="{BB962C8B-B14F-4D97-AF65-F5344CB8AC3E}">
        <p14:creationId xmlns:p14="http://schemas.microsoft.com/office/powerpoint/2010/main" val="3370577376"/>
      </p:ext>
    </p:extLst>
  </p:cSld>
  <p:clrMapOvr>
    <a:masterClrMapping/>
  </p:clrMapOvr>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TotalTime>
  <Words>1218</Words>
  <Application>Microsoft Office PowerPoint</Application>
  <PresentationFormat>Custom</PresentationFormat>
  <Paragraphs>103</Paragraphs>
  <Slides>16</Slides>
  <Notes>14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HP001 4 hàng</vt:lpstr>
      <vt:lpstr>HP001 5 hàng</vt:lpstr>
      <vt:lpstr>Nunito</vt:lpstr>
      <vt:lpstr>Gloria Hallelujah</vt:lpstr>
      <vt:lpstr>Raleway SemiBold</vt:lpstr>
      <vt:lpstr>Raleway</vt:lpstr>
      <vt:lpstr>Maven Pro</vt:lpstr>
      <vt:lpstr>Fira Sans Extra Condensed</vt:lpstr>
      <vt:lpstr>Team Building Class for Elementary by Slidesgo</vt:lpstr>
      <vt:lpstr>PowerPoint Presentation</vt:lpstr>
      <vt:lpstr>PowerPoint Presentation</vt:lpstr>
      <vt:lpstr>TIẾNG VIỆT 3</vt:lpstr>
      <vt:lpstr>PowerPoint Presentation</vt:lpstr>
      <vt:lpstr>PowerPoint Presentation</vt:lpstr>
      <vt:lpstr>Luyện tập Viết đoạn văn nêu tình cảm, cảm xúc đối với một người mà em yêu quý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Linh Phan Thi  (FE FSC DN)</cp:lastModifiedBy>
  <cp:revision>64</cp:revision>
  <dcterms:modified xsi:type="dcterms:W3CDTF">2022-08-02T13:52:20Z</dcterms:modified>
</cp:coreProperties>
</file>